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842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67" y="173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8367254001515E-2"/>
          <c:y val="5.2198087494954873E-2"/>
          <c:w val="0.9724595920411967"/>
          <c:h val="0.853456814919282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농가인구수</c:v>
                </c:pt>
              </c:strCache>
            </c:strRef>
          </c:tx>
          <c:spPr>
            <a:solidFill>
              <a:srgbClr val="90CA9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0D-4CE5-AD2B-EE5074F0E65F}"/>
              </c:ext>
            </c:extLst>
          </c:dPt>
          <c:dPt>
            <c:idx val="1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0D-4CE5-AD2B-EE5074F0E65F}"/>
              </c:ext>
            </c:extLst>
          </c:dPt>
          <c:dPt>
            <c:idx val="2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50D-4CE5-AD2B-EE5074F0E65F}"/>
              </c:ext>
            </c:extLst>
          </c:dPt>
          <c:dPt>
            <c:idx val="3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50D-4CE5-AD2B-EE5074F0E65F}"/>
              </c:ext>
            </c:extLst>
          </c:dPt>
          <c:dPt>
            <c:idx val="4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50D-4CE5-AD2B-EE5074F0E65F}"/>
              </c:ext>
            </c:extLst>
          </c:dPt>
          <c:dPt>
            <c:idx val="5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6CA744B4-73B9-4949-8E3C-90861A5E3F5C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50D-4CE5-AD2B-EE5074F0E6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306</c:v>
                </c:pt>
                <c:pt idx="1">
                  <c:v>296</c:v>
                </c:pt>
                <c:pt idx="2">
                  <c:v>291</c:v>
                </c:pt>
                <c:pt idx="3">
                  <c:v>285</c:v>
                </c:pt>
                <c:pt idx="4">
                  <c:v>275</c:v>
                </c:pt>
                <c:pt idx="5">
                  <c:v>257</c:v>
                </c:pt>
                <c:pt idx="6">
                  <c:v>250</c:v>
                </c:pt>
                <c:pt idx="7">
                  <c:v>242</c:v>
                </c:pt>
                <c:pt idx="8">
                  <c:v>231</c:v>
                </c:pt>
                <c:pt idx="9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농가인구 비율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6">
                  <a:lumMod val="50000"/>
                </a:schemeClr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6.2</c:v>
                </c:pt>
                <c:pt idx="1">
                  <c:v>5.9</c:v>
                </c:pt>
                <c:pt idx="2">
                  <c:v>5.8</c:v>
                </c:pt>
                <c:pt idx="3">
                  <c:v>5.6</c:v>
                </c:pt>
                <c:pt idx="4">
                  <c:v>5.4</c:v>
                </c:pt>
                <c:pt idx="5">
                  <c:v>5</c:v>
                </c:pt>
                <c:pt idx="6">
                  <c:v>4.9000000000000004</c:v>
                </c:pt>
                <c:pt idx="7">
                  <c:v>4.7</c:v>
                </c:pt>
                <c:pt idx="8">
                  <c:v>4.5</c:v>
                </c:pt>
                <c:pt idx="9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1C-472C-8C50-300E092AB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1400080"/>
        <c:axId val="532419288"/>
      </c:lineChart>
      <c:catAx>
        <c:axId val="-139373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  <c:max val="38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6880"/>
        <c:crosses val="autoZero"/>
        <c:crossBetween val="between"/>
      </c:valAx>
      <c:valAx>
        <c:axId val="532419288"/>
        <c:scaling>
          <c:orientation val="minMax"/>
          <c:max val="6.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1400080"/>
        <c:crosses val="max"/>
        <c:crossBetween val="between"/>
      </c:valAx>
      <c:catAx>
        <c:axId val="73140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241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6097032328832"/>
          <c:y val="8.5314143434864306E-2"/>
          <c:w val="0.11706556066070563"/>
          <c:h val="0.1333969391918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3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461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8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jpe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Relationship Id="rId3" Type="http://schemas.openxmlformats.org/officeDocument/2006/relationships/image" Target="../media/image49.jpeg"  /><Relationship Id="rId4" Type="http://schemas.openxmlformats.org/officeDocument/2006/relationships/image" Target="../media/image50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Relationship Id="rId3" Type="http://schemas.openxmlformats.org/officeDocument/2006/relationships/image" Target="../media/image6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Relationship Id="rId3" Type="http://schemas.openxmlformats.org/officeDocument/2006/relationships/hyperlink" Target="https://www.yna.co.kr/view/AKR20200615041400055?input=1195m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jpeg"  /><Relationship Id="rId6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96">
            <a:extLst>
              <a:ext uri="{FF2B5EF4-FFF2-40B4-BE49-F238E27FC236}">
                <a16:creationId xmlns:a16="http://schemas.microsoft.com/office/drawing/2014/main" id="{5EDC6B38-2339-4A6E-A88E-C248B38C31B1}"/>
              </a:ext>
            </a:extLst>
          </p:cNvPr>
          <p:cNvSpPr/>
          <p:nvPr/>
        </p:nvSpPr>
        <p:spPr>
          <a:xfrm>
            <a:off x="5561013" y="6308725"/>
            <a:ext cx="1069975" cy="29051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HOTSIX</a:t>
            </a:r>
          </a:p>
        </p:txBody>
      </p:sp>
      <p:pic>
        <p:nvPicPr>
          <p:cNvPr id="35" name="그림 2">
            <a:extLst>
              <a:ext uri="{FF2B5EF4-FFF2-40B4-BE49-F238E27FC236}">
                <a16:creationId xmlns:a16="http://schemas.microsoft.com/office/drawing/2014/main" id="{466D2468-2A18-4002-AA5B-0B9FE644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87" y="1567047"/>
            <a:ext cx="61912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그림 6">
            <a:extLst>
              <a:ext uri="{FF2B5EF4-FFF2-40B4-BE49-F238E27FC236}">
                <a16:creationId xmlns:a16="http://schemas.microsoft.com/office/drawing/2014/main" id="{264FE0CD-9231-44FE-82DD-225396EB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25" y="1390834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789EC8-F8C1-405A-A8C1-8A9D9D7F0841}"/>
              </a:ext>
            </a:extLst>
          </p:cNvPr>
          <p:cNvSpPr/>
          <p:nvPr/>
        </p:nvSpPr>
        <p:spPr>
          <a:xfrm>
            <a:off x="5801615" y="2813489"/>
            <a:ext cx="5938160" cy="820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3600" b="1" i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SMART FARM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4E0086-A4FE-4249-96B2-86531A68D988}"/>
              </a:ext>
            </a:extLst>
          </p:cNvPr>
          <p:cNvSpPr/>
          <p:nvPr/>
        </p:nvSpPr>
        <p:spPr>
          <a:xfrm>
            <a:off x="4883701" y="2799231"/>
            <a:ext cx="1224136" cy="830997"/>
          </a:xfrm>
          <a:prstGeom prst="rect">
            <a:avLst/>
          </a:prstGeom>
          <a:scene3d>
            <a:camera prst="isometricRightUp">
              <a:rot lat="2063565" lon="19628870" rev="115952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F5D4F3-567E-4BAD-98FC-65671B13919B}"/>
              </a:ext>
            </a:extLst>
          </p:cNvPr>
          <p:cNvSpPr/>
          <p:nvPr/>
        </p:nvSpPr>
        <p:spPr>
          <a:xfrm>
            <a:off x="4235629" y="3806441"/>
            <a:ext cx="1224136" cy="830997"/>
          </a:xfrm>
          <a:prstGeom prst="rect">
            <a:avLst/>
          </a:prstGeom>
          <a:scene3d>
            <a:camera prst="isometricRightUp">
              <a:rot lat="2363383" lon="19641938" rev="123799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</p:spTree>
    <p:extLst>
      <p:ext uri="{BB962C8B-B14F-4D97-AF65-F5344CB8AC3E}">
        <p14:creationId xmlns:p14="http://schemas.microsoft.com/office/powerpoint/2010/main" val="347667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2256"/>
            <a:ext cx="8335625" cy="25246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048" y="1690638"/>
            <a:ext cx="5258951" cy="7620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07" y="3947939"/>
            <a:ext cx="3848637" cy="250542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38366" y="3881195"/>
            <a:ext cx="3715268" cy="27817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19262" y="3814557"/>
            <a:ext cx="4172738" cy="294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66554"/>
            <a:ext cx="6563640" cy="258176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904830"/>
            <a:ext cx="4658375" cy="295317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355" y="3876149"/>
            <a:ext cx="6906588" cy="2981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애로사항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7"/>
          <p:cNvSpPr/>
          <p:nvPr/>
        </p:nvSpPr>
        <p:spPr>
          <a:xfrm>
            <a:off x="1113028" y="16254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455" y="1414055"/>
            <a:ext cx="6544588" cy="442041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1912" y="1676242"/>
            <a:ext cx="5030088" cy="352456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781925" y="1947862"/>
            <a:ext cx="109537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296148" y="5795962"/>
            <a:ext cx="4619626" cy="64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https://github.com/labory4302/SmartFarm/tree/master/Embedded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기능 소개</a:t>
            </a:r>
            <a:endParaRPr lang="en-US" altLang="ko-KR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2426" y="1921367"/>
            <a:ext cx="1212590" cy="121259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5799" y="2248474"/>
            <a:ext cx="449670" cy="449670"/>
          </a:xfrm>
          <a:prstGeom prst="rect">
            <a:avLst/>
          </a:prstGeom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8217" y="4764560"/>
            <a:ext cx="992119" cy="992119"/>
          </a:xfrm>
          <a:prstGeom prst="rect">
            <a:avLst/>
          </a:prstGeom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61841" y="4718651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4793" y="2076675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7" name="화살표: 오른쪽 16"/>
          <p:cNvSpPr/>
          <p:nvPr/>
        </p:nvSpPr>
        <p:spPr>
          <a:xfrm rot="10800000">
            <a:off x="5743736" y="2280771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 rot="10800000">
            <a:off x="5743737" y="5089832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8269" y="4870320"/>
            <a:ext cx="449670" cy="449670"/>
          </a:xfrm>
          <a:prstGeom prst="rect">
            <a:avLst/>
          </a:prstGeom>
          <a:effectLst/>
        </p:spPr>
      </p:pic>
      <p:sp>
        <p:nvSpPr>
          <p:cNvPr id="21" name="화살표: 오른쪽 20"/>
          <p:cNvSpPr/>
          <p:nvPr/>
        </p:nvSpPr>
        <p:spPr>
          <a:xfrm rot="16200000">
            <a:off x="3362486" y="3654217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561" y="176655"/>
            <a:ext cx="9000002" cy="103734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4102" y="1325456"/>
            <a:ext cx="3832504" cy="5385709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1795463" y="3100381"/>
            <a:ext cx="2590799" cy="13335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9286" y="3371850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00561" y="871533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6218" y="1890426"/>
            <a:ext cx="4534532" cy="41058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내부 데이터 제어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585" y="2866946"/>
            <a:ext cx="5658639" cy="112410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4807" y="1355489"/>
            <a:ext cx="3820067" cy="534058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강제종료 핸들링 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089" y="1454083"/>
            <a:ext cx="3029372" cy="93358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252" y="2767831"/>
            <a:ext cx="4877480" cy="343900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9797" y="3190841"/>
            <a:ext cx="4820322" cy="47631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카카오 채널 관리자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카카오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i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오픈빌더 사용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314" y="1468966"/>
            <a:ext cx="2177168" cy="44767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251" y="1504949"/>
            <a:ext cx="4057746" cy="342900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5182" y="1493828"/>
            <a:ext cx="2884936" cy="4800933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B1F318-E202-499E-93DB-D15C1973F2DB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540461-3634-40DE-BDB5-CBCD6B152380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177DF5-F19C-443A-8751-2B5E08131C3B}"/>
              </a:ext>
            </a:extLst>
          </p:cNvPr>
          <p:cNvGrpSpPr/>
          <p:nvPr/>
        </p:nvGrpSpPr>
        <p:grpSpPr>
          <a:xfrm>
            <a:off x="4289108" y="2422691"/>
            <a:ext cx="3613784" cy="3377840"/>
            <a:chOff x="4278569" y="2169104"/>
            <a:chExt cx="3613784" cy="3377840"/>
          </a:xfrm>
        </p:grpSpPr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BDC9CAE7-AED1-4F46-A071-DF500F47F596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0EBB1341-AEC0-4368-924D-5D86DA931414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86677D0C-A7FB-4F40-B57F-A4FD7F9EE691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F8D70BA9-D6CE-44D7-B974-A82B364D954C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Oval 2">
              <a:extLst>
                <a:ext uri="{FF2B5EF4-FFF2-40B4-BE49-F238E27FC236}">
                  <a16:creationId xmlns:a16="http://schemas.microsoft.com/office/drawing/2014/main" id="{4D7BAD97-8539-46CB-A8B4-5044FC33239A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91A89D5E-214C-4E35-82D7-8C58FDBEB1A7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9DCF81-5FE0-4C20-871D-ABB80671C009}"/>
              </a:ext>
            </a:extLst>
          </p:cNvPr>
          <p:cNvSpPr txBox="1"/>
          <p:nvPr/>
        </p:nvSpPr>
        <p:spPr>
          <a:xfrm>
            <a:off x="2796107" y="4512667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Foreground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8474A-4612-4577-B274-7EB55C55FC24}"/>
              </a:ext>
            </a:extLst>
          </p:cNvPr>
          <p:cNvSpPr txBox="1"/>
          <p:nvPr/>
        </p:nvSpPr>
        <p:spPr>
          <a:xfrm>
            <a:off x="7877223" y="4126013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Storage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1567C-1F27-4067-8B53-AE991D445112}"/>
              </a:ext>
            </a:extLst>
          </p:cNvPr>
          <p:cNvSpPr txBox="1"/>
          <p:nvPr/>
        </p:nvSpPr>
        <p:spPr>
          <a:xfrm>
            <a:off x="1573005" y="2695631"/>
            <a:ext cx="337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Parsing, Crawling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3D72C-4941-4FA4-A33A-4F1D7C3A6869}"/>
              </a:ext>
            </a:extLst>
          </p:cNvPr>
          <p:cNvSpPr txBox="1"/>
          <p:nvPr/>
        </p:nvSpPr>
        <p:spPr>
          <a:xfrm>
            <a:off x="8096963" y="2466700"/>
            <a:ext cx="213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Thread,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Hanlder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AsyncTask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D62AD-54E7-43B2-82F1-8081F10061E4}"/>
              </a:ext>
            </a:extLst>
          </p:cNvPr>
          <p:cNvSpPr txBox="1"/>
          <p:nvPr/>
        </p:nvSpPr>
        <p:spPr>
          <a:xfrm>
            <a:off x="7041585" y="5182065"/>
            <a:ext cx="336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Thumbnail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517FA25F-9076-44A1-A977-6416DA0ADF33}"/>
              </a:ext>
            </a:extLst>
          </p:cNvPr>
          <p:cNvSpPr/>
          <p:nvPr/>
        </p:nvSpPr>
        <p:spPr>
          <a:xfrm>
            <a:off x="4483856" y="2254384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1" name="Rectangle 34">
            <a:extLst>
              <a:ext uri="{FF2B5EF4-FFF2-40B4-BE49-F238E27FC236}">
                <a16:creationId xmlns:a16="http://schemas.microsoft.com/office/drawing/2014/main" id="{628E3982-6B4D-4597-8C1C-E1EA29E2173F}"/>
              </a:ext>
            </a:extLst>
          </p:cNvPr>
          <p:cNvSpPr/>
          <p:nvPr/>
        </p:nvSpPr>
        <p:spPr>
          <a:xfrm>
            <a:off x="3805579" y="4112268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4F99FE0B-34DD-4170-8B63-CA5318DB1B3A}"/>
              </a:ext>
            </a:extLst>
          </p:cNvPr>
          <p:cNvSpPr/>
          <p:nvPr/>
        </p:nvSpPr>
        <p:spPr>
          <a:xfrm>
            <a:off x="6641817" y="5237769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CA0226C4-D854-4AA1-881E-186C67C32AF7}"/>
              </a:ext>
            </a:extLst>
          </p:cNvPr>
          <p:cNvSpPr/>
          <p:nvPr/>
        </p:nvSpPr>
        <p:spPr>
          <a:xfrm>
            <a:off x="7639069" y="216747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D1D12CEC-17C9-4FA4-B62D-AE6AFB560308}"/>
              </a:ext>
            </a:extLst>
          </p:cNvPr>
          <p:cNvSpPr/>
          <p:nvPr/>
        </p:nvSpPr>
        <p:spPr>
          <a:xfrm>
            <a:off x="7989899" y="3668984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A28E4F-C4A8-40E2-BBC5-A8B80F357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6" y="3600119"/>
            <a:ext cx="638411" cy="638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701695-471B-443F-BA13-1331CBCB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7" y="3817034"/>
            <a:ext cx="515464" cy="5154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49CF99-372B-41E1-8AF3-50FF8E9C6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12" y="4365104"/>
            <a:ext cx="463557" cy="4635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461C56-4717-4079-B5DD-E0C8F1F22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37" y="4949869"/>
            <a:ext cx="604037" cy="6040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3F9C5D-316F-4A5E-A4AC-F655169FB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77" y="2632089"/>
            <a:ext cx="579588" cy="5795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A5352D-6AA6-4105-B65B-2B127C7AF9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94" y="2561781"/>
            <a:ext cx="509833" cy="5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1552-3667-40F9-A7CE-3C647D1F536F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C5ACB-F179-479C-9A07-91E776DBDFA6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A7A5D0-87D9-4415-9133-F64DF2F6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02" y="3429000"/>
            <a:ext cx="4728571" cy="28402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9C84A44-7075-44A1-A2D5-37B4C991EFAD}"/>
              </a:ext>
            </a:extLst>
          </p:cNvPr>
          <p:cNvSpPr/>
          <p:nvPr/>
        </p:nvSpPr>
        <p:spPr>
          <a:xfrm>
            <a:off x="5616242" y="1387748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CNN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C23FB16-73AB-4F7F-8131-01DA710C1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5584" y="860414"/>
            <a:ext cx="836130" cy="2916529"/>
          </a:xfrm>
          <a:prstGeom prst="bentConnector3">
            <a:avLst>
              <a:gd name="adj1" fmla="val 50000"/>
            </a:avLst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F9177F-3F20-44A6-8DC2-43435866C8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8067" y="2320754"/>
            <a:ext cx="2870417" cy="434194"/>
          </a:xfrm>
          <a:prstGeom prst="bentConnector2">
            <a:avLst/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3CBB4-B07C-4244-9825-12CCD9CBF14D}"/>
              </a:ext>
            </a:extLst>
          </p:cNvPr>
          <p:cNvSpPr txBox="1"/>
          <p:nvPr/>
        </p:nvSpPr>
        <p:spPr>
          <a:xfrm>
            <a:off x="8211578" y="2754948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Pooling layer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3561-2C16-4D05-8168-A97B86F652DC}"/>
              </a:ext>
            </a:extLst>
          </p:cNvPr>
          <p:cNvSpPr txBox="1"/>
          <p:nvPr/>
        </p:nvSpPr>
        <p:spPr>
          <a:xfrm>
            <a:off x="2415225" y="2754948"/>
            <a:ext cx="240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Convolution layer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22B1-7D27-45F6-9DE5-5C78D4E03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8" y="3268555"/>
            <a:ext cx="4099618" cy="29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71796" y="143638"/>
            <a:ext cx="2567223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Contents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rot="10800000">
            <a:off x="0" y="3059233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6ED94-6D27-44BE-B52C-28E053E024CD}"/>
              </a:ext>
            </a:extLst>
          </p:cNvPr>
          <p:cNvCxnSpPr/>
          <p:nvPr/>
        </p:nvCxnSpPr>
        <p:spPr>
          <a:xfrm rot="10800000">
            <a:off x="0" y="1659669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093CDE-5BAC-4588-AB80-D4C3574A8D83}"/>
              </a:ext>
            </a:extLst>
          </p:cNvPr>
          <p:cNvCxnSpPr/>
          <p:nvPr/>
        </p:nvCxnSpPr>
        <p:spPr>
          <a:xfrm rot="10800000">
            <a:off x="0" y="4458797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1AE6E3-0472-4935-AE5B-BC72C064F754}"/>
              </a:ext>
            </a:extLst>
          </p:cNvPr>
          <p:cNvSpPr/>
          <p:nvPr/>
        </p:nvSpPr>
        <p:spPr>
          <a:xfrm>
            <a:off x="4672792" y="1331983"/>
            <a:ext cx="22124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6DB659-24BB-4951-92BD-13A416580575}"/>
              </a:ext>
            </a:extLst>
          </p:cNvPr>
          <p:cNvCxnSpPr/>
          <p:nvPr/>
        </p:nvCxnSpPr>
        <p:spPr>
          <a:xfrm>
            <a:off x="8592000" y="1659669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B57D5B-1925-4DF7-A70C-80E3C842F485}"/>
              </a:ext>
            </a:extLst>
          </p:cNvPr>
          <p:cNvCxnSpPr/>
          <p:nvPr/>
        </p:nvCxnSpPr>
        <p:spPr>
          <a:xfrm>
            <a:off x="8592000" y="3150325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74F6A3-EBB8-4DD3-BCB0-6CFAAA170EE0}"/>
              </a:ext>
            </a:extLst>
          </p:cNvPr>
          <p:cNvCxnSpPr/>
          <p:nvPr/>
        </p:nvCxnSpPr>
        <p:spPr>
          <a:xfrm>
            <a:off x="8592000" y="4458797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A41F9-84E4-4E1C-BCE9-150C678E1266}"/>
              </a:ext>
            </a:extLst>
          </p:cNvPr>
          <p:cNvSpPr/>
          <p:nvPr/>
        </p:nvSpPr>
        <p:spPr>
          <a:xfrm>
            <a:off x="5278028" y="4131111"/>
            <a:ext cx="16359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F696F-D245-4637-968F-236F71753834}"/>
              </a:ext>
            </a:extLst>
          </p:cNvPr>
          <p:cNvSpPr/>
          <p:nvPr/>
        </p:nvSpPr>
        <p:spPr>
          <a:xfrm>
            <a:off x="5372470" y="2722123"/>
            <a:ext cx="144706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 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744601-B9F3-4EE5-94D1-D3450AE3F2EE}"/>
              </a:ext>
            </a:extLst>
          </p:cNvPr>
          <p:cNvCxnSpPr/>
          <p:nvPr/>
        </p:nvCxnSpPr>
        <p:spPr>
          <a:xfrm rot="10800000">
            <a:off x="0" y="5824006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881756-F7A4-4661-863B-1DD682CE14EE}"/>
              </a:ext>
            </a:extLst>
          </p:cNvPr>
          <p:cNvCxnSpPr/>
          <p:nvPr/>
        </p:nvCxnSpPr>
        <p:spPr>
          <a:xfrm>
            <a:off x="8592000" y="5824006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58B02-28D7-4A88-8EC5-37936E85B3E3}"/>
              </a:ext>
            </a:extLst>
          </p:cNvPr>
          <p:cNvSpPr/>
          <p:nvPr/>
        </p:nvSpPr>
        <p:spPr>
          <a:xfrm>
            <a:off x="4500799" y="5521251"/>
            <a:ext cx="30305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시연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8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D4BFB-74A8-43B9-9F34-1E462F2B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8" y="1395413"/>
            <a:ext cx="10958864" cy="4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0CA059-DFD6-4CF6-AEA5-856A4B59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68" y="1857082"/>
            <a:ext cx="3245016" cy="407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CCE52-7857-409E-8377-6DF33A9D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47" y="1857082"/>
            <a:ext cx="3045802" cy="4074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C47F45-66B1-484F-A801-17CC4D9E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4" y="1729204"/>
            <a:ext cx="3045802" cy="42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B41C1C-7336-4DC9-B95C-A75556A2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1" y="2599787"/>
            <a:ext cx="3825025" cy="2546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9CC21-71BC-4097-B972-6C2FB8A8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18" y="2298401"/>
            <a:ext cx="5791200" cy="31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223E1-9EB2-436C-A735-6802536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4" y="2048482"/>
            <a:ext cx="4654910" cy="3988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F5440-703A-4327-8803-FC33D3349C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6" y="2048015"/>
            <a:ext cx="4654800" cy="3988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516DB1A-E9D7-477D-91C5-B9A3517F579B}"/>
              </a:ext>
            </a:extLst>
          </p:cNvPr>
          <p:cNvSpPr/>
          <p:nvPr/>
        </p:nvSpPr>
        <p:spPr>
          <a:xfrm>
            <a:off x="5947212" y="3626963"/>
            <a:ext cx="521616" cy="671652"/>
          </a:xfrm>
          <a:prstGeom prst="rightArrow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A0721F-ED6E-40E5-9C66-13E8F160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2882338"/>
            <a:ext cx="9820275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B5D8F-33B2-4DED-A4AB-BC92B99AAD73}"/>
              </a:ext>
            </a:extLst>
          </p:cNvPr>
          <p:cNvSpPr txBox="1"/>
          <p:nvPr/>
        </p:nvSpPr>
        <p:spPr>
          <a:xfrm>
            <a:off x="8861196" y="1260736"/>
            <a:ext cx="227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콩  </a:t>
            </a:r>
            <a:r>
              <a:rPr lang="en-US" altLang="ko-KR" dirty="0"/>
              <a:t>: 500g(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쌀  </a:t>
            </a:r>
            <a:r>
              <a:rPr lang="en-US" altLang="ko-KR" dirty="0"/>
              <a:t>: 20kg</a:t>
            </a:r>
          </a:p>
          <a:p>
            <a:r>
              <a:rPr lang="ko-KR" altLang="en-US" dirty="0"/>
              <a:t>딸기 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붉은 고추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배추 </a:t>
            </a:r>
            <a:r>
              <a:rPr lang="en-US" altLang="ko-KR" dirty="0"/>
              <a:t>: 1</a:t>
            </a:r>
            <a:r>
              <a:rPr lang="ko-KR" altLang="en-US" dirty="0"/>
              <a:t>포기</a:t>
            </a:r>
          </a:p>
        </p:txBody>
      </p:sp>
    </p:spTree>
    <p:extLst>
      <p:ext uri="{BB962C8B-B14F-4D97-AF65-F5344CB8AC3E}">
        <p14:creationId xmlns:p14="http://schemas.microsoft.com/office/powerpoint/2010/main" val="6667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86538E-CA2A-4669-A6AC-507FF5006A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33" y="1430161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3B8208-8F57-4128-A55C-6B6BCC61FB41}"/>
              </a:ext>
            </a:extLst>
          </p:cNvPr>
          <p:cNvSpPr/>
          <p:nvPr/>
        </p:nvSpPr>
        <p:spPr>
          <a:xfrm>
            <a:off x="5808168" y="172394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배추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9B03A9-CE44-4E3C-BBFA-587AA1635D43}"/>
              </a:ext>
            </a:extLst>
          </p:cNvPr>
          <p:cNvSpPr/>
          <p:nvPr/>
        </p:nvSpPr>
        <p:spPr>
          <a:xfrm>
            <a:off x="5808167" y="3303231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고추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61AF5-4A6B-42AE-8A74-BDCE95AFA666}"/>
              </a:ext>
            </a:extLst>
          </p:cNvPr>
          <p:cNvSpPr/>
          <p:nvPr/>
        </p:nvSpPr>
        <p:spPr>
          <a:xfrm>
            <a:off x="9294553" y="167120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정상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CD03EB-A1F2-4CDE-AA1F-375D86E02519}"/>
              </a:ext>
            </a:extLst>
          </p:cNvPr>
          <p:cNvSpPr/>
          <p:nvPr/>
        </p:nvSpPr>
        <p:spPr>
          <a:xfrm>
            <a:off x="6311142" y="2601157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8034C4-2F57-4959-92B4-871A1F8F6394}"/>
              </a:ext>
            </a:extLst>
          </p:cNvPr>
          <p:cNvSpPr/>
          <p:nvPr/>
        </p:nvSpPr>
        <p:spPr>
          <a:xfrm>
            <a:off x="6311142" y="2786395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942EE3-6C1F-46C0-8487-194B4397B2FF}"/>
              </a:ext>
            </a:extLst>
          </p:cNvPr>
          <p:cNvSpPr/>
          <p:nvPr/>
        </p:nvSpPr>
        <p:spPr>
          <a:xfrm>
            <a:off x="6311142" y="2958312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8373920-0E42-4D75-9E8E-59F625A9FE49}"/>
              </a:ext>
            </a:extLst>
          </p:cNvPr>
          <p:cNvSpPr/>
          <p:nvPr/>
        </p:nvSpPr>
        <p:spPr>
          <a:xfrm>
            <a:off x="5806946" y="4341972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딸기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EBBD79-2166-4ADC-811F-B72EFFA5F0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31" y="3206665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785264-864B-44A1-ACAC-E371EF9152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2" y="2384112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9F4E807-F2B1-477E-8C48-4142F89DC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39" y="5122177"/>
            <a:ext cx="1148422" cy="1148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FEF11C-62B8-4C0C-B685-7482159453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76397" y="3896919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026DB26-61A9-448E-9AC5-1414C099C6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3293433" y="2004361"/>
            <a:ext cx="2514735" cy="11394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D1B4C8-9787-4E59-B32F-7E7B09F608DF}"/>
              </a:ext>
            </a:extLst>
          </p:cNvPr>
          <p:cNvCxnSpPr>
            <a:cxnSpLocks/>
            <a:stCxn id="43" idx="6"/>
            <a:endCxn id="14" idx="1"/>
          </p:cNvCxnSpPr>
          <p:nvPr/>
        </p:nvCxnSpPr>
        <p:spPr>
          <a:xfrm>
            <a:off x="1902822" y="2958312"/>
            <a:ext cx="4064065" cy="46042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DA925BB7-5135-471A-9360-14A5430DE933}"/>
              </a:ext>
            </a:extLst>
          </p:cNvPr>
          <p:cNvSpPr/>
          <p:nvPr/>
        </p:nvSpPr>
        <p:spPr>
          <a:xfrm>
            <a:off x="5806945" y="534717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벼</a:t>
            </a:r>
            <a:endParaRPr lang="en-US" altLang="ko-KR" sz="2000" b="1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E21D4B-7745-48EC-B8F0-1CCCCD5FB2FF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812161" y="5696388"/>
            <a:ext cx="2994308" cy="70177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14F8F6-CA70-4938-85AA-D49675EA0734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>
            <a:off x="2924797" y="4471119"/>
            <a:ext cx="2882149" cy="265219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ED168C-D61D-4F5A-82BF-4BF8D91EDF72}"/>
              </a:ext>
            </a:extLst>
          </p:cNvPr>
          <p:cNvCxnSpPr>
            <a:cxnSpLocks/>
            <a:stCxn id="41" idx="6"/>
            <a:endCxn id="14" idx="2"/>
          </p:cNvCxnSpPr>
          <p:nvPr/>
        </p:nvCxnSpPr>
        <p:spPr>
          <a:xfrm flipV="1">
            <a:off x="4256631" y="3697597"/>
            <a:ext cx="1551536" cy="8326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CDE10C-5B22-47A1-8A80-08A0326633BA}"/>
              </a:ext>
            </a:extLst>
          </p:cNvPr>
          <p:cNvSpPr/>
          <p:nvPr/>
        </p:nvSpPr>
        <p:spPr>
          <a:xfrm>
            <a:off x="9294553" y="271634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뿌리 </a:t>
            </a:r>
            <a:r>
              <a:rPr lang="ko-KR" altLang="en-US" b="1" dirty="0" err="1"/>
              <a:t>혹병</a:t>
            </a:r>
            <a:endParaRPr lang="ko-KR" altLang="en-US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BA67822-1C19-4D15-B465-0FF9D4ED81AA}"/>
              </a:ext>
            </a:extLst>
          </p:cNvPr>
          <p:cNvSpPr/>
          <p:nvPr/>
        </p:nvSpPr>
        <p:spPr>
          <a:xfrm>
            <a:off x="9260649" y="3938405"/>
            <a:ext cx="1249774" cy="100074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탄저병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1299548-9275-4D77-8F41-A91141FF341D}"/>
              </a:ext>
            </a:extLst>
          </p:cNvPr>
          <p:cNvSpPr/>
          <p:nvPr/>
        </p:nvSpPr>
        <p:spPr>
          <a:xfrm>
            <a:off x="9362001" y="5281880"/>
            <a:ext cx="1083807" cy="1000744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이삭누룩병</a:t>
            </a:r>
            <a:endParaRPr lang="ko-KR" altLang="en-US" b="1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76C640-124D-4751-8FEF-57CD5A9C8EC0}"/>
              </a:ext>
            </a:extLst>
          </p:cNvPr>
          <p:cNvCxnSpPr>
            <a:cxnSpLocks/>
            <a:stCxn id="6" idx="6"/>
            <a:endCxn id="67" idx="2"/>
          </p:cNvCxnSpPr>
          <p:nvPr/>
        </p:nvCxnSpPr>
        <p:spPr>
          <a:xfrm>
            <a:off x="6891975" y="2118309"/>
            <a:ext cx="2402578" cy="99240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D8406A6-AE34-4BB7-B5C9-088F3AADBCB0}"/>
              </a:ext>
            </a:extLst>
          </p:cNvPr>
          <p:cNvCxnSpPr>
            <a:cxnSpLocks/>
            <a:stCxn id="14" idx="6"/>
            <a:endCxn id="69" idx="1"/>
          </p:cNvCxnSpPr>
          <p:nvPr/>
        </p:nvCxnSpPr>
        <p:spPr>
          <a:xfrm>
            <a:off x="6891974" y="3697597"/>
            <a:ext cx="2551700" cy="38736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973FE72-3179-44B5-B8DE-E5AA062E53B4}"/>
              </a:ext>
            </a:extLst>
          </p:cNvPr>
          <p:cNvCxnSpPr>
            <a:cxnSpLocks/>
            <a:stCxn id="55" idx="6"/>
            <a:endCxn id="70" idx="2"/>
          </p:cNvCxnSpPr>
          <p:nvPr/>
        </p:nvCxnSpPr>
        <p:spPr>
          <a:xfrm>
            <a:off x="6890752" y="5741539"/>
            <a:ext cx="2471249" cy="4071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A21A418-66C6-4B69-A296-4E83451144E2}"/>
              </a:ext>
            </a:extLst>
          </p:cNvPr>
          <p:cNvCxnSpPr>
            <a:cxnSpLocks/>
            <a:stCxn id="37" idx="6"/>
            <a:endCxn id="69" idx="2"/>
          </p:cNvCxnSpPr>
          <p:nvPr/>
        </p:nvCxnSpPr>
        <p:spPr>
          <a:xfrm flipV="1">
            <a:off x="6890753" y="4438776"/>
            <a:ext cx="2369896" cy="297562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7A25291-97FB-40D2-8CE4-D43F457B0F3C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6733254" y="2065572"/>
            <a:ext cx="2561299" cy="135316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F2E0ED-835E-4575-890A-1D04C2D60CB8}"/>
              </a:ext>
            </a:extLst>
          </p:cNvPr>
          <p:cNvSpPr/>
          <p:nvPr/>
        </p:nvSpPr>
        <p:spPr>
          <a:xfrm>
            <a:off x="5541680" y="5095815"/>
            <a:ext cx="110864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농업 인구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16406"/>
              </p:ext>
            </p:extLst>
          </p:nvPr>
        </p:nvGraphicFramePr>
        <p:xfrm>
          <a:off x="1059935" y="1668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770908" y="5621363"/>
            <a:ext cx="8125053" cy="888541"/>
          </a:xfrm>
          <a:prstGeom prst="rect">
            <a:avLst/>
          </a:prstGeom>
          <a:solidFill>
            <a:srgbClr val="FAFAFA">
              <a:alpha val="20000"/>
            </a:srgbClr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젊은 연령층들의 귀농을 도우며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적은 수의 노동력으로 농업의 효율을 향상시킴으로써 부족한 노동력으로도 효과적인 농업의 결과물을 낼 수 있도록 하는 것이 이 프로젝트의 근본적인 주제이다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  <a:hlinkClick r:id="rId3"/>
              </a:rPr>
              <a:t>https://www.yna.co.kr/view/AKR20200615041400055?input=1195m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43891" y="5621362"/>
            <a:ext cx="1427018" cy="888541"/>
          </a:xfrm>
          <a:prstGeom prst="rect">
            <a:avLst/>
          </a:prstGeom>
          <a:solidFill>
            <a:srgbClr val="39BD3D"/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/>
                </a:solidFill>
              </a:rPr>
              <a:t>Check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D2955-6144-4AA2-8F31-75FCBBC12D3F}"/>
              </a:ext>
            </a:extLst>
          </p:cNvPr>
          <p:cNvSpPr txBox="1"/>
          <p:nvPr/>
        </p:nvSpPr>
        <p:spPr>
          <a:xfrm>
            <a:off x="947964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만명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D53BB-94D6-48D0-AE6F-35D187218272}"/>
              </a:ext>
            </a:extLst>
          </p:cNvPr>
          <p:cNvSpPr txBox="1"/>
          <p:nvPr/>
        </p:nvSpPr>
        <p:spPr>
          <a:xfrm>
            <a:off x="10906223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3D3C2-9881-4412-A8B0-5250820BBB60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DA4D127-C04C-4C41-A006-5969222B3A5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8C2B742-9F9F-46DC-BF03-59486B92B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26" y="1508290"/>
            <a:ext cx="8474148" cy="48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센서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211915" y="1333501"/>
            <a:ext cx="7315438" cy="5524497"/>
            <a:chOff x="0" y="1158875"/>
            <a:chExt cx="7715253" cy="552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286377" y="3746498"/>
              <a:ext cx="2428876" cy="29011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158875"/>
              <a:ext cx="2667000" cy="273811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30499" y="1174750"/>
              <a:ext cx="2540000" cy="278701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17700" y="1169283"/>
              <a:ext cx="2337598" cy="27819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3937005"/>
              <a:ext cx="2762250" cy="27381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730499" y="4016373"/>
              <a:ext cx="2381250" cy="2666999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7338338" y="1785938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2" name="직선 연결선 21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7"/>
          <p:cNvSpPr/>
          <p:nvPr/>
        </p:nvSpPr>
        <p:spPr>
          <a:xfrm>
            <a:off x="8961628" y="24255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센서 부식으로 인한 사용불가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454873" y="4419541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8" name="직선 연결선 27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7"/>
          <p:cNvSpPr/>
          <p:nvPr/>
        </p:nvSpPr>
        <p:spPr>
          <a:xfrm>
            <a:off x="9106032" y="5141510"/>
            <a:ext cx="3344672" cy="43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리눅스용 웹캠 드라이버 미제공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425" y="1500619"/>
            <a:ext cx="1940140" cy="22811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4134552"/>
            <a:ext cx="2545879" cy="254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7" grpId="2" animBg="1"/>
      <p:bldP spid="30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회로도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24" y="1272963"/>
            <a:ext cx="11686352" cy="527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기능 소개</a:t>
            </a:r>
            <a:endParaRPr lang="ko-KR" altLang="en-US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11098" y="1520546"/>
            <a:ext cx="6832379" cy="4248532"/>
          </a:xfrm>
          <a:prstGeom prst="rect">
            <a:avLst/>
          </a:prstGeom>
          <a:noFill/>
          <a:ln w="25400"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536" y="2554624"/>
            <a:ext cx="1957724" cy="151278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76227" y="4178571"/>
            <a:ext cx="977694" cy="23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/>
              <a:t>컨테이너 밭</a:t>
            </a:r>
            <a:endParaRPr lang="ko-KR" altLang="en-US" sz="1000" b="1"/>
          </a:p>
        </p:txBody>
      </p:sp>
      <p:pic>
        <p:nvPicPr>
          <p:cNvPr id="18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272" y="2656235"/>
            <a:ext cx="733531" cy="498109"/>
          </a:xfrm>
          <a:prstGeom prst="rect">
            <a:avLst/>
          </a:prstGeom>
        </p:spPr>
      </p:pic>
      <p:sp>
        <p:nvSpPr>
          <p:cNvPr id="19" name="직사각형 14"/>
          <p:cNvSpPr/>
          <p:nvPr/>
        </p:nvSpPr>
        <p:spPr>
          <a:xfrm>
            <a:off x="2955189" y="2650282"/>
            <a:ext cx="739083" cy="504062"/>
          </a:xfrm>
          <a:prstGeom prst="rect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온</a:t>
            </a:r>
            <a:r>
              <a:rPr lang="en-US" altLang="ko-KR" sz="1000" b="1">
                <a:solidFill>
                  <a:schemeClr val="tx1"/>
                </a:solidFill>
              </a:rPr>
              <a:t>/</a:t>
            </a:r>
            <a:r>
              <a:rPr lang="ko-KR" altLang="en-US" sz="1000" b="1">
                <a:solidFill>
                  <a:schemeClr val="tx1"/>
                </a:solidFill>
              </a:rPr>
              <a:t>습도</a:t>
            </a:r>
            <a:r>
              <a:rPr lang="en-US" altLang="ko-KR" sz="1000" b="1">
                <a:solidFill>
                  <a:schemeClr val="tx1"/>
                </a:solidFill>
              </a:rPr>
              <a:t>,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토양수분</a:t>
            </a:r>
            <a:endParaRPr lang="ko-KR" altLang="en-US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센서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77262" y="2902313"/>
            <a:ext cx="477927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098" y="3160945"/>
            <a:ext cx="694742" cy="242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아두이노</a:t>
            </a:r>
            <a:endParaRPr lang="ko-KR" altLang="en-US" sz="1000" b="1"/>
          </a:p>
        </p:txBody>
      </p:sp>
      <p:sp>
        <p:nvSpPr>
          <p:cNvPr id="22" name="직사각형 14"/>
          <p:cNvSpPr/>
          <p:nvPr/>
        </p:nvSpPr>
        <p:spPr>
          <a:xfrm>
            <a:off x="4427804" y="2650282"/>
            <a:ext cx="739083" cy="504062"/>
          </a:xfrm>
          <a:prstGeom prst="rect">
            <a:avLst/>
          </a:prstGeom>
          <a:solidFill>
            <a:srgbClr val="ffe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블루투스</a:t>
            </a:r>
            <a:endParaRPr lang="ko-KR" altLang="en-US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모듈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9810" y="2397816"/>
            <a:ext cx="993564" cy="9132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132195" y="3367178"/>
            <a:ext cx="954405" cy="243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라즈베리파이</a:t>
            </a:r>
            <a:endParaRPr lang="ko-KR" altLang="en-US" sz="1000" b="1"/>
          </a:p>
        </p:txBody>
      </p:sp>
      <p:sp>
        <p:nvSpPr>
          <p:cNvPr id="25" name="번개 24"/>
          <p:cNvSpPr/>
          <p:nvPr/>
        </p:nvSpPr>
        <p:spPr>
          <a:xfrm rot="7068785">
            <a:off x="5384474" y="249526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61585" y="2097889"/>
            <a:ext cx="1021080" cy="519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  <a:endParaRPr lang="ko-KR" altLang="en-US" sz="700"/>
          </a:p>
          <a:p>
            <a:pPr algn="ctr">
              <a:defRPr/>
            </a:pPr>
            <a:r>
              <a:rPr lang="ko-KR" altLang="en-US" sz="700"/>
              <a:t>온</a:t>
            </a:r>
            <a:r>
              <a:rPr lang="en-US" altLang="ko-KR" sz="700"/>
              <a:t>/</a:t>
            </a:r>
            <a:r>
              <a:rPr lang="ko-KR" altLang="en-US" sz="700"/>
              <a:t>습도</a:t>
            </a:r>
            <a:r>
              <a:rPr lang="en-US" altLang="ko-KR" sz="700"/>
              <a:t>,</a:t>
            </a:r>
            <a:r>
              <a:rPr lang="ko-KR" altLang="en-US" sz="700"/>
              <a:t> 토양수분</a:t>
            </a:r>
            <a:endParaRPr lang="ko-KR" altLang="en-US" sz="700"/>
          </a:p>
          <a:p>
            <a:pPr algn="ctr">
              <a:defRPr/>
            </a:pPr>
            <a:r>
              <a:rPr lang="ko-KR" altLang="en-US" sz="700"/>
              <a:t>아두이노의 현재상태</a:t>
            </a:r>
            <a:endParaRPr lang="ko-KR" altLang="en-US" sz="700"/>
          </a:p>
          <a:p>
            <a:pPr algn="ctr">
              <a:defRPr/>
            </a:pPr>
            <a:r>
              <a:rPr lang="ko-KR" altLang="en-US" sz="700"/>
              <a:t>데이터 전송</a:t>
            </a:r>
            <a:endParaRPr lang="ko-KR" altLang="en-US" sz="700"/>
          </a:p>
        </p:txBody>
      </p:sp>
      <p:sp>
        <p:nvSpPr>
          <p:cNvPr id="27" name="직사각형 14"/>
          <p:cNvSpPr/>
          <p:nvPr/>
        </p:nvSpPr>
        <p:spPr>
          <a:xfrm>
            <a:off x="2840833" y="3510893"/>
            <a:ext cx="967794" cy="625793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워터펌프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  <a:r>
              <a:rPr lang="ko-KR" altLang="en-US" sz="1200" b="1">
                <a:solidFill>
                  <a:schemeClr val="tx1"/>
                </a:solidFill>
              </a:rPr>
              <a:t> 환풍기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LED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29210" y="5347883"/>
            <a:ext cx="1305980" cy="423863"/>
          </a:xfrm>
          <a:prstGeom prst="rect">
            <a:avLst/>
          </a:prstGeom>
          <a:ln w="25400">
            <a:solidFill>
              <a:srgbClr val="6182d6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6182d6"/>
                </a:solidFill>
              </a:rPr>
              <a:t>임베디드</a:t>
            </a:r>
            <a:endParaRPr lang="ko-KR" altLang="en-US" sz="2200" b="1">
              <a:solidFill>
                <a:srgbClr val="6182d6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96136" y="1739193"/>
            <a:ext cx="1529409" cy="106208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125545" y="1739193"/>
            <a:ext cx="440055" cy="242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어플</a:t>
            </a:r>
            <a:endParaRPr lang="ko-KR" altLang="en-US" sz="1000" b="1"/>
          </a:p>
        </p:txBody>
      </p:sp>
      <p:sp>
        <p:nvSpPr>
          <p:cNvPr id="31" name="직사각형 30"/>
          <p:cNvSpPr/>
          <p:nvPr/>
        </p:nvSpPr>
        <p:spPr>
          <a:xfrm>
            <a:off x="8365248" y="1520545"/>
            <a:ext cx="2994279" cy="1640398"/>
          </a:xfrm>
          <a:prstGeom prst="rect">
            <a:avLst/>
          </a:prstGeom>
          <a:noFill/>
          <a:ln w="254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0253869" y="2873748"/>
            <a:ext cx="1096135" cy="286647"/>
          </a:xfrm>
          <a:prstGeom prst="rect">
            <a:avLst/>
          </a:prstGeom>
          <a:ln w="25400">
            <a:solidFill>
              <a:srgbClr val="289b6e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>
                <a:solidFill>
                  <a:srgbClr val="289b6e"/>
                </a:solidFill>
              </a:rPr>
              <a:t> 안드로이드</a:t>
            </a:r>
            <a:endParaRPr lang="ko-KR" altLang="en-US" sz="1300" b="1">
              <a:solidFill>
                <a:srgbClr val="289b6e"/>
              </a:solidFill>
            </a:endParaRPr>
          </a:p>
        </p:txBody>
      </p:sp>
      <p:sp>
        <p:nvSpPr>
          <p:cNvPr id="33" name="번개 32"/>
          <p:cNvSpPr/>
          <p:nvPr/>
        </p:nvSpPr>
        <p:spPr>
          <a:xfrm rot="18000000">
            <a:off x="5353067" y="278951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74920" y="3199062"/>
            <a:ext cx="1021080" cy="410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  <a:endParaRPr lang="ko-KR" altLang="en-US" sz="700"/>
          </a:p>
          <a:p>
            <a:pPr algn="ctr">
              <a:defRPr/>
            </a:pPr>
            <a:r>
              <a:rPr lang="ko-KR" altLang="en-US" sz="700"/>
              <a:t>자동 제어</a:t>
            </a:r>
            <a:r>
              <a:rPr lang="en-US" altLang="ko-KR" sz="700"/>
              <a:t>,</a:t>
            </a:r>
            <a:r>
              <a:rPr lang="ko-KR" altLang="en-US" sz="700"/>
              <a:t> 수동제어</a:t>
            </a:r>
            <a:endParaRPr lang="ko-KR" altLang="en-US" sz="700"/>
          </a:p>
          <a:p>
            <a:pPr algn="ctr">
              <a:defRPr/>
            </a:pPr>
            <a:r>
              <a:rPr lang="ko-KR" altLang="en-US" sz="700"/>
              <a:t>데이터 전송</a:t>
            </a:r>
            <a:endParaRPr lang="ko-KR" altLang="en-US" sz="700"/>
          </a:p>
        </p:txBody>
      </p:sp>
      <p:cxnSp>
        <p:nvCxnSpPr>
          <p:cNvPr id="35" name="연결선: 꺾임 34"/>
          <p:cNvCxnSpPr/>
          <p:nvPr/>
        </p:nvCxnSpPr>
        <p:spPr>
          <a:xfrm rot="5400000">
            <a:off x="3736364" y="3476203"/>
            <a:ext cx="419849" cy="275322"/>
          </a:xfrm>
          <a:prstGeom prst="bentConnector2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2477261" y="3823789"/>
            <a:ext cx="363572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10310" y="3580466"/>
            <a:ext cx="1301060" cy="92026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2" name="연결선: 꺾임 41"/>
          <p:cNvCxnSpPr/>
          <p:nvPr/>
        </p:nvCxnSpPr>
        <p:spPr>
          <a:xfrm rot="10800000" flipV="1">
            <a:off x="7093374" y="2270238"/>
            <a:ext cx="1502762" cy="398985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0895" y="2221060"/>
            <a:ext cx="735329" cy="44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자동 제어</a:t>
            </a:r>
            <a:r>
              <a:rPr lang="en-US" altLang="ko-KR" sz="800"/>
              <a:t>,</a:t>
            </a:r>
            <a:endParaRPr lang="en-US" altLang="ko-KR" sz="800"/>
          </a:p>
          <a:p>
            <a:pPr algn="ctr">
              <a:defRPr/>
            </a:pPr>
            <a:r>
              <a:rPr lang="ko-KR" altLang="en-US" sz="800"/>
              <a:t>수동제어</a:t>
            </a:r>
            <a:endParaRPr lang="ko-KR" altLang="en-US" sz="800"/>
          </a:p>
          <a:p>
            <a:pPr algn="ctr">
              <a:defRPr/>
            </a:pPr>
            <a:r>
              <a:rPr lang="ko-KR" altLang="en-US" sz="800"/>
              <a:t>데이터 전송</a:t>
            </a:r>
            <a:endParaRPr lang="ko-KR" altLang="en-US" sz="800"/>
          </a:p>
        </p:txBody>
      </p:sp>
      <p:cxnSp>
        <p:nvCxnSpPr>
          <p:cNvPr id="44" name="연결선: 꺾임 43"/>
          <p:cNvCxnSpPr>
            <a:endCxn id="37" idx="1"/>
          </p:cNvCxnSpPr>
          <p:nvPr/>
        </p:nvCxnSpPr>
        <p:spPr>
          <a:xfrm>
            <a:off x="7093374" y="3109690"/>
            <a:ext cx="1616936" cy="930907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60895" y="3147789"/>
            <a:ext cx="735329" cy="452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온</a:t>
            </a:r>
            <a:r>
              <a:rPr lang="en-US" altLang="ko-KR" sz="800"/>
              <a:t>/</a:t>
            </a:r>
            <a:r>
              <a:rPr lang="ko-KR" altLang="en-US" sz="800"/>
              <a:t>습도</a:t>
            </a:r>
            <a:r>
              <a:rPr lang="en-US" altLang="ko-KR" sz="800"/>
              <a:t>,</a:t>
            </a:r>
            <a:endParaRPr lang="en-US" altLang="ko-KR" sz="800"/>
          </a:p>
          <a:p>
            <a:pPr algn="ctr">
              <a:defRPr/>
            </a:pPr>
            <a:r>
              <a:rPr lang="ko-KR" altLang="en-US" sz="800"/>
              <a:t>토양수분</a:t>
            </a:r>
            <a:endParaRPr lang="ko-KR" altLang="en-US" sz="800"/>
          </a:p>
          <a:p>
            <a:pPr algn="ctr">
              <a:defRPr/>
            </a:pPr>
            <a:r>
              <a:rPr lang="ko-KR" altLang="en-US" sz="800"/>
              <a:t>데이터 전송</a:t>
            </a:r>
            <a:endParaRPr lang="ko-KR" altLang="en-US" sz="80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H="1">
            <a:off x="9007603" y="3192589"/>
            <a:ext cx="737254" cy="11791"/>
          </a:xfrm>
          <a:prstGeom prst="straightConnector1">
            <a:avLst/>
          </a:prstGeom>
          <a:ln w="254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96172" y="4731067"/>
            <a:ext cx="4695828" cy="202025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700" b="1" spc="100">
                <a:solidFill>
                  <a:schemeClr val="tx1"/>
                </a:solidFill>
              </a:rPr>
              <a:t>아두이노 제어코드</a:t>
            </a:r>
            <a:endParaRPr lang="ko-KR" altLang="en-US" sz="1700" b="1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1001:워터펌프 활성화  | 1000:워터펌프 비활성화</a:t>
            </a:r>
            <a:endParaRPr lang="en-US" altLang="en-US" sz="1400" b="0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2001:환풍기 활성화    | 2000:환풍기 비활성화</a:t>
            </a:r>
            <a:endParaRPr lang="en-US" altLang="en-US" sz="1400" b="0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3001:LED 활성화       | 3000:LED 비활성화</a:t>
            </a:r>
            <a:endParaRPr lang="en-US" altLang="en-US" sz="1400" b="0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4***:자동모드 토양수분량 설정</a:t>
            </a:r>
            <a:endParaRPr lang="en-US" altLang="en-US" sz="1400" b="0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5***:자동모드 습도 조절</a:t>
            </a:r>
            <a:endParaRPr lang="en-US" altLang="en-US" sz="1400" b="0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400" b="0" spc="100">
                <a:solidFill>
                  <a:schemeClr val="tx1"/>
                </a:solidFill>
              </a:rPr>
              <a:t>6000:</a:t>
            </a:r>
            <a:r>
              <a:rPr lang="ko-KR" altLang="en-US" sz="1400" b="0" spc="100">
                <a:solidFill>
                  <a:schemeClr val="tx1"/>
                </a:solidFill>
              </a:rPr>
              <a:t> 화재감지시 스프링쿨러 </a:t>
            </a:r>
            <a:r>
              <a:rPr lang="en-US" altLang="ko-KR" sz="1400" b="0" spc="100">
                <a:solidFill>
                  <a:schemeClr val="tx1"/>
                </a:solidFill>
              </a:rPr>
              <a:t>ON</a:t>
            </a:r>
            <a:endParaRPr lang="en-US" altLang="ko-KR" sz="1400" b="0" spc="1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9001:자동모드 ON      | 9000:자동모드 OFF</a:t>
            </a:r>
            <a:endParaRPr lang="en-US" altLang="en-US" sz="1400" b="0" spc="1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53"/>
            <a:ext cx="9335802" cy="182911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105150"/>
            <a:ext cx="12192000" cy="375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61"/>
            <a:ext cx="5068166" cy="161002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3382" y="1128561"/>
            <a:ext cx="5363807" cy="184815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850" y="3157351"/>
            <a:ext cx="5725525" cy="34198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5876" y="3143049"/>
            <a:ext cx="6316125" cy="35722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000" y="3247784"/>
            <a:ext cx="7163800" cy="34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305</ep:Words>
  <ep:PresentationFormat>와이드스크린</ep:PresentationFormat>
  <ep:Paragraphs>103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2020-05-19T03:44:03.000</dcterms:created>
  <dc:creator>조현석</dc:creator>
  <cp:lastModifiedBy>USER</cp:lastModifiedBy>
  <dcterms:modified xsi:type="dcterms:W3CDTF">2020-10-08T02:53:17.482</dcterms:modified>
  <cp:revision>94</cp:revision>
  <dc:title>PowerPoint 프레젠테이션</dc:title>
  <cp:version>1000.0000.01</cp:version>
</cp:coreProperties>
</file>